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3" r:id="rId3"/>
    <p:sldId id="257" r:id="rId4"/>
    <p:sldId id="260" r:id="rId5"/>
    <p:sldId id="258" r:id="rId6"/>
    <p:sldId id="259" r:id="rId7"/>
    <p:sldId id="261" r:id="rId8"/>
    <p:sldId id="269" r:id="rId9"/>
    <p:sldId id="270" r:id="rId10"/>
    <p:sldId id="271" r:id="rId11"/>
    <p:sldId id="272" r:id="rId12"/>
    <p:sldId id="262" r:id="rId13"/>
    <p:sldId id="263" r:id="rId14"/>
    <p:sldId id="266" r:id="rId15"/>
    <p:sldId id="267" r:id="rId16"/>
    <p:sldId id="265" r:id="rId17"/>
    <p:sldId id="268" r:id="rId18"/>
    <p:sldId id="26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60"/>
    <p:restoredTop sz="94640"/>
  </p:normalViewPr>
  <p:slideViewPr>
    <p:cSldViewPr snapToGrid="0">
      <p:cViewPr varScale="1">
        <p:scale>
          <a:sx n="105" d="100"/>
          <a:sy n="105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E440C-FA6E-70BA-1268-17852E74D9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D3269F-77C5-8E4F-4A39-85BF92BE21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EA4581-8811-0819-FF4E-7EA5D234E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6EF99-D0EE-3384-D40D-36CC7331D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1A75F-5E21-B4D1-70DE-21FB615CE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202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63C4A-FA43-8113-2EF4-D1F615F8D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9A4E53-6112-5627-D309-01A92EC644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C78937-B58A-FEC6-0EBF-C933AEE7D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2BE15-46F9-CE06-B07C-2BB817DEF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44E2D-81EC-E649-5F01-9A9307E51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119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328B9-9BC4-550A-BB9F-813A39FFA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6404D-A73A-483D-FC76-CE0B17F24F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5A166A-555A-6725-BBAE-0BA6A34EB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C1A15A-1E79-8781-C632-9DC17492A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2B05FD-5FEA-3EFA-3F11-3ABBFDF32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61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C7E03-52B4-F171-060E-E3734275C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6EFA53-D025-DB01-FC1F-080DACBCF4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521E44-AF11-FAC0-8C1D-92597289E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37E74A-7507-D86A-F6DB-F2091380A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714149-FC87-43F1-89E2-A2C9BF6B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B728CD-2B0A-5493-5A52-9BB01161D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890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AAFB4-382E-4B2A-6FA3-9BD8C6AB0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9A00C-CB0F-BC4F-2C11-58DEDE8F8B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0C1A72-9DA1-8515-1A64-FD81684DAE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17B774-46D2-EF37-CAA3-F39FBF755E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39BBD8-0E3D-7515-441E-C42F260A81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3CDC29-7FBD-CBDB-25B0-35CC3F465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B252B-4552-66C8-D7CE-699EAEC49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28C42B-599B-A8EF-F225-3748319FD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769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BF652-53F5-53CD-2D70-997F43139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2125E5-222D-327C-2E7C-D0AE9A3B6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E8652D-BC59-FAB4-A372-81D7C650D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774199-6AE5-BABC-D2A3-F0BB0DD77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976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6487BC-7659-7803-F474-C8BD65E12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EB49E2-3712-C35C-731B-A33B41F85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3C9E29-DB2D-A120-764E-F4BF280E6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244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FB85F-B696-510C-F33E-E229314CD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8196D-98BE-EC01-193B-97E379E7DD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ABEABE-F844-3E1A-2BDA-FB28898727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B923FE-AFBE-FCA6-55CB-21B005423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E9CC2D-FAAD-4B68-85B0-49EDFFE19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E65F7D-EDAD-F038-C6BD-88EA30E66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297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2967-A934-411C-EEC0-B584D9601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26CF8C-F0E1-E2BC-CCE9-3E9353AA11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20C96D-DCFF-9A92-EBB1-7DC0EBAE03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84BE96-F5FA-76FE-F20D-96ED2C7F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9E185D-E7B5-9041-1CB1-34DA831686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167080-D428-54E4-2089-4B7F9C7E1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0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C51C2-B0A2-5C11-0693-8398A7017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02880-7621-29AD-9527-81913F23B9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82A34E-44C2-F5F8-05CB-753FEFB3A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35E5E4-A785-A7F4-1282-1B8E531B1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A9367-78D9-8E91-9E59-B5E79C20E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01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F47B63-D3FB-2054-5A50-4E9D0EA94A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7C484B-E1AD-2A53-19D9-ED32C1B93C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CBC1DA-6A9A-41DE-3C11-D915DF583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F62C4-0D9A-57D5-974E-CB2C0D036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02E89-5270-BCD3-600F-7CA876F5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069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219F88-DFA7-756C-20ED-6AB0A2B81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854135-5080-DA09-2770-0DEADAFDB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F6537-2999-9F91-91F6-8641BF3F25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E0D5DF-9F9F-E046-8B44-E8373C508DC7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28163C-C141-A90F-EE4B-232EAFFA41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AB0712-4307-F3CA-D3C7-9D3BAFFFA8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4F7C17-27E3-4B48-AEB1-34A5520493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043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2B19F715-5D8C-C9E8-3362-9E9AB2CA3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325563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Welcome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C13E192-0E7D-D2CF-137C-193AB8A241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95959"/>
            <a:ext cx="10515600" cy="3781004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Year 2 staff: </a:t>
            </a:r>
            <a:r>
              <a:rPr lang="en-US" dirty="0" err="1"/>
              <a:t>Mrs</a:t>
            </a:r>
            <a:r>
              <a:rPr lang="en-US" dirty="0"/>
              <a:t> Jones, </a:t>
            </a:r>
            <a:r>
              <a:rPr lang="en-US" dirty="0" err="1"/>
              <a:t>Mrs</a:t>
            </a:r>
            <a:r>
              <a:rPr lang="en-US" dirty="0"/>
              <a:t> Edwards, </a:t>
            </a:r>
            <a:r>
              <a:rPr lang="en-US" dirty="0" err="1"/>
              <a:t>Mr</a:t>
            </a:r>
            <a:r>
              <a:rPr lang="en-US" dirty="0"/>
              <a:t> McTaggart</a:t>
            </a:r>
          </a:p>
          <a:p>
            <a:endParaRPr lang="en-US" dirty="0"/>
          </a:p>
          <a:p>
            <a:r>
              <a:rPr lang="en-US" b="1" dirty="0"/>
              <a:t>Pastoral Lead: </a:t>
            </a:r>
            <a:r>
              <a:rPr lang="en-US" dirty="0"/>
              <a:t>Miss Burns</a:t>
            </a:r>
            <a:endParaRPr lang="en-US" b="1" dirty="0"/>
          </a:p>
          <a:p>
            <a:endParaRPr lang="en-US" dirty="0"/>
          </a:p>
          <a:p>
            <a:r>
              <a:rPr lang="en-US" b="1" dirty="0"/>
              <a:t>Safeguarding Team: </a:t>
            </a:r>
            <a:r>
              <a:rPr lang="en-US" dirty="0" err="1"/>
              <a:t>Mrs</a:t>
            </a:r>
            <a:r>
              <a:rPr lang="en-US" dirty="0"/>
              <a:t> Foreman, </a:t>
            </a:r>
            <a:r>
              <a:rPr lang="en-US" dirty="0" err="1"/>
              <a:t>Mr</a:t>
            </a:r>
            <a:r>
              <a:rPr lang="en-US" dirty="0"/>
              <a:t> Long, </a:t>
            </a:r>
            <a:r>
              <a:rPr lang="en-US" dirty="0" err="1"/>
              <a:t>Mrs</a:t>
            </a:r>
            <a:r>
              <a:rPr lang="en-US" dirty="0"/>
              <a:t> Jones, </a:t>
            </a:r>
            <a:r>
              <a:rPr lang="en-US" dirty="0" err="1"/>
              <a:t>Mrs</a:t>
            </a:r>
            <a:r>
              <a:rPr lang="en-US" dirty="0"/>
              <a:t> Osborne, Miss Burns 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Senior Leadership Team: </a:t>
            </a:r>
            <a:r>
              <a:rPr lang="en-US" dirty="0" err="1"/>
              <a:t>Mr</a:t>
            </a:r>
            <a:r>
              <a:rPr lang="en-US" dirty="0"/>
              <a:t> Long (HT), </a:t>
            </a:r>
            <a:r>
              <a:rPr lang="en-US" dirty="0" err="1"/>
              <a:t>Mrs</a:t>
            </a:r>
            <a:r>
              <a:rPr lang="en-US" dirty="0"/>
              <a:t> Foreman (DHT), </a:t>
            </a:r>
            <a:r>
              <a:rPr lang="en-US" dirty="0" err="1"/>
              <a:t>Mrs</a:t>
            </a:r>
            <a:r>
              <a:rPr lang="en-US" dirty="0"/>
              <a:t> Osborne (AHT), </a:t>
            </a:r>
            <a:r>
              <a:rPr lang="en-US" dirty="0" err="1"/>
              <a:t>Mrs</a:t>
            </a:r>
            <a:r>
              <a:rPr lang="en-US" dirty="0"/>
              <a:t> O’Brien (SENDCo) and </a:t>
            </a:r>
            <a:r>
              <a:rPr lang="en-US" dirty="0" err="1"/>
              <a:t>Mrs</a:t>
            </a:r>
            <a:r>
              <a:rPr lang="en-US" dirty="0"/>
              <a:t> Southern (EYFS)</a:t>
            </a:r>
            <a:endParaRPr lang="en-US" b="1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9296EC-0DE6-9924-1E2A-1106E8738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143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F737F8-E341-D40B-B6F9-715BCCFD7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14B0A86-402B-30A5-E22F-D850955863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E298126C-1B67-450C-1260-D629C6B58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325563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Year 2 Highlights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246008B-78CE-BC70-472A-69D3E2BFB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95959"/>
            <a:ext cx="10515600" cy="378100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r>
              <a:rPr lang="en-US" b="1" dirty="0"/>
              <a:t>Trips: </a:t>
            </a:r>
            <a:r>
              <a:rPr lang="en-US" dirty="0"/>
              <a:t> Church to look at baptism, Sefton park Palm house, Farm</a:t>
            </a:r>
          </a:p>
          <a:p>
            <a:pPr marL="0" indent="0">
              <a:buNone/>
            </a:pPr>
            <a:endParaRPr lang="en-US" b="1" dirty="0"/>
          </a:p>
          <a:p>
            <a:r>
              <a:rPr lang="en-US" b="1" dirty="0"/>
              <a:t>My </a:t>
            </a:r>
            <a:r>
              <a:rPr lang="en-US" b="1" dirty="0" err="1"/>
              <a:t>favourite</a:t>
            </a:r>
            <a:r>
              <a:rPr lang="en-US" b="1" dirty="0"/>
              <a:t> part of teaching Year 2: </a:t>
            </a:r>
            <a:r>
              <a:rPr lang="en-GB" dirty="0"/>
              <a:t>The best part of teaching Year 2 is watching children make the huge leap into becoming confident, independent learners. There is so much excitement in their learning and watching those moments of pure pride in their own work.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9545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0A2B2F-6B4D-13DB-97B2-B7AA1FCD65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91AC4A-5EB8-A14C-A283-E3220AF1F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DC8C2F92-3D93-26C6-DC00-6C50E00C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4079453" cy="1325563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Daily Routines: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Attendance &amp; Punctuality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7673CE6-B0E7-B494-B85C-3DBA65728B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Attendance &amp; Punctuality: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D5874FF-7C82-E37E-C070-0DCE9F9F53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73751"/>
            <a:ext cx="5157787" cy="381912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Gates open: 8.40am</a:t>
            </a:r>
          </a:p>
          <a:p>
            <a:pPr marL="0" indent="0">
              <a:buNone/>
            </a:pPr>
            <a:r>
              <a:rPr lang="en-US" dirty="0"/>
              <a:t>Gates close: 8.50am</a:t>
            </a:r>
          </a:p>
          <a:p>
            <a:endParaRPr lang="en-US" dirty="0"/>
          </a:p>
          <a:p>
            <a:r>
              <a:rPr lang="en-US" dirty="0"/>
              <a:t>Learning starts when the children enter the room with a short </a:t>
            </a:r>
            <a:r>
              <a:rPr lang="en-US" dirty="0" err="1"/>
              <a:t>Maths</a:t>
            </a:r>
            <a:r>
              <a:rPr lang="en-US" dirty="0"/>
              <a:t> activity</a:t>
            </a:r>
          </a:p>
          <a:p>
            <a:r>
              <a:rPr lang="en-US" dirty="0"/>
              <a:t>Please report any absences to the school office and share any medical evidence</a:t>
            </a:r>
          </a:p>
          <a:p>
            <a:r>
              <a:rPr lang="en-US" dirty="0"/>
              <a:t>Missing 10 minutes a day adds up quickly – it is the same as missing a whole day by October half term</a:t>
            </a:r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2127B1-1670-5858-1D80-D140DE2119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Targets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BACDDB-172F-95D6-18F1-A687AB6613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73751"/>
            <a:ext cx="5183188" cy="3515911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97% + is our national attendance target</a:t>
            </a:r>
          </a:p>
          <a:p>
            <a:r>
              <a:rPr lang="en-US" dirty="0"/>
              <a:t>90% or below is classed as persistently absent and could risk a fine</a:t>
            </a:r>
          </a:p>
          <a:p>
            <a:endParaRPr lang="en-US" dirty="0"/>
          </a:p>
          <a:p>
            <a:r>
              <a:rPr lang="en-US" dirty="0"/>
              <a:t>BUT also risks your child missing out on key learning, time with friends and exciting activities (including special visitors)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352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C1C97D-815C-A1EB-EAD2-3DF06DEC60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9FE7EE1-4456-CAE4-9A7F-4A5CB92FE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C1983969-5428-AF72-10C4-2A1E8E2F4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Daily Routines: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Packed Lunches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0D06225-155B-F493-3672-781DC02A0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638"/>
            <a:ext cx="10515600" cy="40969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Benedict’s Law:</a:t>
            </a:r>
            <a:endParaRPr lang="en-US" dirty="0"/>
          </a:p>
          <a:p>
            <a:r>
              <a:rPr lang="en-US" dirty="0"/>
              <a:t>Allergy friendly policies – no treats for birthdays, no tuck shop</a:t>
            </a:r>
            <a:endParaRPr lang="en-US" b="1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Packed Lunch Policy:</a:t>
            </a:r>
            <a:endParaRPr lang="en-US" dirty="0"/>
          </a:p>
          <a:p>
            <a:r>
              <a:rPr lang="en-US" dirty="0"/>
              <a:t>Healthy choices</a:t>
            </a:r>
          </a:p>
          <a:p>
            <a:r>
              <a:rPr lang="en-US" dirty="0"/>
              <a:t>No fizzy drinks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608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8E0755-89FA-6C6C-3307-3B5361364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F890621C-D0E2-76F3-BD77-6EEED36DC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Daily Routines: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Weekly Timetable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692046FE-033D-FF09-5146-90F84D5D4C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638"/>
            <a:ext cx="10515600" cy="4096916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33CCA1-2B3A-031E-05A0-A31DE862F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154A1AE-914E-F1D9-41A3-3B626CCF5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798" y="1647474"/>
            <a:ext cx="9496162" cy="521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750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8732F6-E766-2E19-04EE-DBB5488F4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37815621-4606-C577-BA7D-F894E58E1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Daily Routines: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Uniform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FD993DB-F311-66DA-05F6-9D03BC586B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School Uniform: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BA436CB-D0A2-0746-45AF-71DFBFFDA7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4"/>
            <a:ext cx="6035574" cy="409249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/>
              <a:t>Winter Uniform (September - Easter Holidays)</a:t>
            </a:r>
            <a:endParaRPr lang="en-GB" dirty="0"/>
          </a:p>
          <a:p>
            <a:pPr lvl="1"/>
            <a:r>
              <a:rPr lang="en-GB" dirty="0"/>
              <a:t>Grey trousers or shorts / grey skirt, grey pinafore dress</a:t>
            </a:r>
          </a:p>
          <a:p>
            <a:pPr lvl="1"/>
            <a:r>
              <a:rPr lang="en-GB" dirty="0"/>
              <a:t>White shirt and school tie</a:t>
            </a:r>
          </a:p>
          <a:p>
            <a:pPr lvl="1"/>
            <a:r>
              <a:rPr lang="en-GB" dirty="0"/>
              <a:t>Royal blue V-neck jumper or cardigan (with school logo preferred)</a:t>
            </a:r>
          </a:p>
          <a:p>
            <a:pPr lvl="1"/>
            <a:r>
              <a:rPr lang="en-GB" dirty="0"/>
              <a:t>Grey or white socks / tights</a:t>
            </a:r>
          </a:p>
          <a:p>
            <a:pPr lvl="1"/>
            <a:r>
              <a:rPr lang="en-GB" dirty="0"/>
              <a:t>Black, sensible </a:t>
            </a:r>
            <a:r>
              <a:rPr lang="en-GB" b="1" dirty="0"/>
              <a:t>school</a:t>
            </a:r>
            <a:r>
              <a:rPr lang="en-GB" dirty="0"/>
              <a:t> shoes (no trainers, boots or open-toed footwear)</a:t>
            </a:r>
          </a:p>
          <a:p>
            <a:pPr marL="0" indent="0">
              <a:buNone/>
            </a:pPr>
            <a:r>
              <a:rPr lang="en-GB" b="1" dirty="0"/>
              <a:t>Summer Uniform (Easter Holidays - July)</a:t>
            </a:r>
            <a:endParaRPr lang="en-GB" dirty="0"/>
          </a:p>
          <a:p>
            <a:pPr lvl="1"/>
            <a:r>
              <a:rPr lang="en-GB" dirty="0"/>
              <a:t>White polo shirt (with school logo preferred)</a:t>
            </a:r>
          </a:p>
          <a:p>
            <a:pPr lvl="1"/>
            <a:r>
              <a:rPr lang="en-GB" dirty="0"/>
              <a:t>Grey skirt, grey pinafore dress or grey shorts</a:t>
            </a:r>
          </a:p>
          <a:p>
            <a:pPr lvl="1"/>
            <a:r>
              <a:rPr lang="en-GB" dirty="0"/>
              <a:t>Royal blue V-neck jumper or cardigan (with school logo preferred)</a:t>
            </a:r>
          </a:p>
          <a:p>
            <a:pPr lvl="1"/>
            <a:r>
              <a:rPr lang="en-GB" dirty="0"/>
              <a:t>Grey or white socks</a:t>
            </a:r>
          </a:p>
          <a:p>
            <a:pPr lvl="1"/>
            <a:r>
              <a:rPr lang="en-GB" dirty="0"/>
              <a:t>Black, sensible </a:t>
            </a:r>
            <a:r>
              <a:rPr lang="en-GB" b="1" dirty="0"/>
              <a:t>school</a:t>
            </a:r>
            <a:r>
              <a:rPr lang="en-GB" dirty="0"/>
              <a:t> shoes</a:t>
            </a:r>
          </a:p>
          <a:p>
            <a:pPr marL="0" indent="0">
              <a:buNone/>
            </a:pPr>
            <a:r>
              <a:rPr lang="en-GB" dirty="0"/>
              <a:t>or </a:t>
            </a:r>
          </a:p>
          <a:p>
            <a:pPr lvl="1"/>
            <a:r>
              <a:rPr lang="en-GB" dirty="0"/>
              <a:t>blue/white checked summer dress</a:t>
            </a:r>
          </a:p>
          <a:p>
            <a:pPr lvl="1"/>
            <a:r>
              <a:rPr lang="en-GB" dirty="0"/>
              <a:t>Royal blue V-neck jumper or cardigan (with school logo preferred)</a:t>
            </a:r>
          </a:p>
          <a:p>
            <a:pPr lvl="1"/>
            <a:r>
              <a:rPr lang="en-GB" dirty="0"/>
              <a:t>White socks</a:t>
            </a:r>
          </a:p>
          <a:p>
            <a:pPr lvl="1"/>
            <a:r>
              <a:rPr lang="en-GB" dirty="0"/>
              <a:t>Black, sensible school shoes or closed-toe sandals (with appropriate ankle strap for safety; no open-toed sandals, crocs, or fashion sandals)</a:t>
            </a:r>
            <a:endParaRPr lang="en-US" b="1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AA58F6-63CB-A233-2B62-BC5ECD113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0" y="0"/>
            <a:ext cx="7272760" cy="6869574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8BEE6C-DA13-66EB-E825-39968A374C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234176" y="1681163"/>
            <a:ext cx="4121212" cy="823912"/>
          </a:xfrm>
        </p:spPr>
        <p:txBody>
          <a:bodyPr/>
          <a:lstStyle/>
          <a:p>
            <a:r>
              <a:rPr lang="en-US" dirty="0"/>
              <a:t>PE Uniform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CB8F4F-8246-0A5A-E857-C028FFDB85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234176" y="2505075"/>
            <a:ext cx="4121211" cy="3684588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en-GB" dirty="0"/>
              <a:t>White t-shirt with the school logo</a:t>
            </a:r>
          </a:p>
          <a:p>
            <a:pPr lvl="0"/>
            <a:r>
              <a:rPr lang="en-GB" dirty="0"/>
              <a:t>Royal blue, plain shorts</a:t>
            </a:r>
          </a:p>
          <a:p>
            <a:pPr lvl="0"/>
            <a:r>
              <a:rPr lang="en-GB" dirty="0"/>
              <a:t>Black pumps (indoor P.E.)</a:t>
            </a:r>
          </a:p>
          <a:p>
            <a:pPr lvl="0"/>
            <a:r>
              <a:rPr lang="en-GB" dirty="0"/>
              <a:t>Trainers (outdoor P.E.)</a:t>
            </a:r>
          </a:p>
          <a:p>
            <a:pPr lvl="0"/>
            <a:r>
              <a:rPr lang="en-GB" dirty="0"/>
              <a:t>Royal blue school tracksuit with the school badge (for colder weather, outdoor P.E.)</a:t>
            </a:r>
          </a:p>
          <a:p>
            <a:r>
              <a:rPr lang="en-GB" dirty="0"/>
              <a:t>P.E. uniform should be worn to school on PE days.</a:t>
            </a:r>
          </a:p>
          <a:p>
            <a:r>
              <a:rPr lang="en-US" i="1" dirty="0"/>
              <a:t>Although we promote the use of items that display the school badge - generic, logo-free alternatives are fully acceptable across all items</a:t>
            </a:r>
            <a:endParaRPr lang="en-GB" dirty="0"/>
          </a:p>
          <a:p>
            <a:endParaRPr lang="en-US" dirty="0"/>
          </a:p>
        </p:txBody>
      </p:sp>
      <p:sp>
        <p:nvSpPr>
          <p:cNvPr id="5" name="Up Ribbon 4">
            <a:extLst>
              <a:ext uri="{FF2B5EF4-FFF2-40B4-BE49-F238E27FC236}">
                <a16:creationId xmlns:a16="http://schemas.microsoft.com/office/drawing/2014/main" id="{87B4D2BA-C1D9-8A45-1707-C097DD23CB81}"/>
              </a:ext>
            </a:extLst>
          </p:cNvPr>
          <p:cNvSpPr/>
          <p:nvPr/>
        </p:nvSpPr>
        <p:spPr>
          <a:xfrm>
            <a:off x="7234175" y="5532176"/>
            <a:ext cx="4456254" cy="960699"/>
          </a:xfrm>
          <a:prstGeom prst="ribbon2">
            <a:avLst>
              <a:gd name="adj1" fmla="val 16667"/>
              <a:gd name="adj2" fmla="val 60909"/>
            </a:avLst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 on Wednesday and Thursday</a:t>
            </a:r>
          </a:p>
        </p:txBody>
      </p:sp>
    </p:spTree>
    <p:extLst>
      <p:ext uri="{BB962C8B-B14F-4D97-AF65-F5344CB8AC3E}">
        <p14:creationId xmlns:p14="http://schemas.microsoft.com/office/powerpoint/2010/main" val="3578095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F855C-256A-7697-7544-5D1EAB5B1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FF904596-7D9E-5B07-7DFC-CF63299ED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Academics and Expectations: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School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ADDCAAB-6D2B-1514-7CC7-CF132A8E6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638"/>
            <a:ext cx="10515600" cy="40969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Year 2 Curriculum Expectations: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High! </a:t>
            </a:r>
            <a:r>
              <a:rPr lang="en-GB" dirty="0"/>
              <a:t>Children are expected to work with increasing independence, taking responsibility for looking after their belongings, presenting their work neatly, and showing positive classroom leadership.</a:t>
            </a:r>
            <a:endParaRPr lang="en-US" dirty="0"/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17DA4A-D4CF-B317-4CFC-92CE9CCC9F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5001537" y="89010"/>
            <a:ext cx="7272760" cy="686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012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B8D63-73BF-38F4-FE8D-A2C1A7190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5800291F-987C-43B2-7B25-B292523F9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Academics and Expectations: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Reading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82B229B-6DE0-BE7E-E7DD-69CFAD2C0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638"/>
            <a:ext cx="10515600" cy="4096916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C8C145-4F80-50E0-7A9C-262C0112E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94F058-EA21-6105-1B1A-83A61CF1A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0784" y="1384578"/>
            <a:ext cx="9611216" cy="557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1541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A027C-2165-85E1-D00B-DBFCF1901F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A44DB5C8-8CE9-DE63-9DE7-DB1C92318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930569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Academics and Expectations: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Spelling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30EF27B-86F8-BF63-9E71-15A5FA5BB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F4F6D2-B340-E5B4-15CB-CEC8CE771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335F8E-0210-996F-E188-AE33AB68A1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8454" y="1301329"/>
            <a:ext cx="7825818" cy="5495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69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0311E8-C784-5559-5FB8-291CD1A05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62C71C64-6035-E246-8E69-67E0469C6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930569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Academics and Expectations: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 err="1">
                <a:solidFill>
                  <a:srgbClr val="0070C0"/>
                </a:solidFill>
              </a:rPr>
              <a:t>Maths</a:t>
            </a:r>
            <a:endParaRPr lang="en-US" sz="3600" dirty="0">
              <a:solidFill>
                <a:srgbClr val="0070C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98378D-1D7A-FDE0-F4C5-50BA76BB6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748E65-A314-F009-1558-4A07320B21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6280A3-53EC-FFBD-5C10-630DA1A8CE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1825625"/>
            <a:ext cx="12112217" cy="319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895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A9AA7-BEF3-9140-4BD3-30823E63E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52199CE-9750-71E5-9E6B-9ABF04A86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1FD42101-48A7-7AA5-06D7-28875F8D7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196787" cy="1325563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Academics and Expectations: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Foundation Subjects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CDAC5B71-B137-23CD-B0E4-82A6F599054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RE: Creation and Covenant </a:t>
            </a:r>
          </a:p>
          <a:p>
            <a:pPr marL="0" indent="0">
              <a:buNone/>
            </a:pPr>
            <a:r>
              <a:rPr lang="en-US" b="1" dirty="0"/>
              <a:t>Science: Animals and living things</a:t>
            </a:r>
          </a:p>
          <a:p>
            <a:pPr marL="0" indent="0">
              <a:buNone/>
            </a:pPr>
            <a:r>
              <a:rPr lang="en-US" b="1" dirty="0"/>
              <a:t>History: Fighting fit, Florence Nightingale</a:t>
            </a:r>
          </a:p>
          <a:p>
            <a:pPr marL="0" indent="0">
              <a:buNone/>
            </a:pPr>
            <a:r>
              <a:rPr lang="en-US" b="1" dirty="0"/>
              <a:t>Computing: What is a computer</a:t>
            </a:r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924E9A6-6341-EEBE-7362-BB15C093941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PE: Ball skills</a:t>
            </a:r>
          </a:p>
          <a:p>
            <a:pPr marL="0" indent="0">
              <a:buNone/>
            </a:pPr>
            <a:r>
              <a:rPr lang="en-US" b="1" dirty="0"/>
              <a:t>Art: Drawing, tell a story</a:t>
            </a:r>
          </a:p>
          <a:p>
            <a:pPr marL="0" indent="0">
              <a:buNone/>
            </a:pPr>
            <a:r>
              <a:rPr lang="en-US" b="1" dirty="0"/>
              <a:t>Music: Folksongs</a:t>
            </a:r>
          </a:p>
          <a:p>
            <a:pPr marL="0" indent="0">
              <a:buNone/>
            </a:pPr>
            <a:r>
              <a:rPr lang="en-US" b="1" dirty="0"/>
              <a:t>PSHE: My happy mind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495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D4CAD-2DF5-E855-FA5A-7253FAAE1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EBA6EA4-5D2B-5002-DDE5-F2D426373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Academics and Expectations: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Assessment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2B671CF-6877-872C-9677-69D9E7CC00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638"/>
            <a:ext cx="10515600" cy="40969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Assessment Points:</a:t>
            </a:r>
          </a:p>
          <a:p>
            <a:r>
              <a:rPr lang="en-US" dirty="0"/>
              <a:t>Termly assessments – will be using previous SATs papers to support</a:t>
            </a:r>
          </a:p>
          <a:p>
            <a:r>
              <a:rPr lang="en-US" dirty="0"/>
              <a:t>Reading speed and writing speed also monitored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Statutory Assessments:</a:t>
            </a:r>
          </a:p>
          <a:p>
            <a:r>
              <a:rPr lang="en-US" dirty="0"/>
              <a:t>Year 2 phonics screening recheck</a:t>
            </a:r>
          </a:p>
          <a:p>
            <a:r>
              <a:rPr lang="en-US" dirty="0"/>
              <a:t>KS1 SATS are no longer mandatory </a:t>
            </a:r>
          </a:p>
          <a:p>
            <a:r>
              <a:rPr lang="en-US" dirty="0"/>
              <a:t>Ongoing assessment in reading, writing, </a:t>
            </a:r>
            <a:r>
              <a:rPr lang="en-US" dirty="0" err="1"/>
              <a:t>Maths</a:t>
            </a:r>
            <a:r>
              <a:rPr lang="en-US" dirty="0"/>
              <a:t> and Science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4EC68A-2EFE-9A69-70ED-8BA83188D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0" y="0"/>
            <a:ext cx="7272760" cy="686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24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331F52-4C02-F5B6-E599-54DC9EBB4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1813862-9907-989A-48F3-FF9EC050F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Academics and Expectations: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Home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D72148AE-FF27-7B66-4D40-99D7D71E8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638"/>
            <a:ext cx="10515600" cy="40969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Homework:</a:t>
            </a:r>
          </a:p>
          <a:p>
            <a:r>
              <a:rPr lang="en-US" i="1" dirty="0"/>
              <a:t>Reading: </a:t>
            </a:r>
            <a:r>
              <a:rPr lang="en-US" dirty="0"/>
              <a:t>10 minutes, 3 times per week</a:t>
            </a:r>
            <a:endParaRPr lang="en-US" i="1" dirty="0"/>
          </a:p>
          <a:p>
            <a:r>
              <a:rPr lang="en-US" i="1" dirty="0"/>
              <a:t>Spellings: </a:t>
            </a:r>
            <a:r>
              <a:rPr lang="en-US" dirty="0"/>
              <a:t>around 10 words per week</a:t>
            </a:r>
            <a:endParaRPr lang="en-US" i="1" dirty="0"/>
          </a:p>
          <a:p>
            <a:r>
              <a:rPr lang="en-US" i="1" dirty="0"/>
              <a:t>Other tasks: </a:t>
            </a:r>
            <a:r>
              <a:rPr lang="en-US" dirty="0"/>
              <a:t>short English and </a:t>
            </a:r>
            <a:r>
              <a:rPr lang="en-US" dirty="0" err="1"/>
              <a:t>Maths</a:t>
            </a:r>
            <a:r>
              <a:rPr lang="en-US" dirty="0"/>
              <a:t> task to </a:t>
            </a:r>
            <a:r>
              <a:rPr lang="en-US" dirty="0" err="1"/>
              <a:t>practise</a:t>
            </a:r>
            <a:r>
              <a:rPr lang="en-US" dirty="0"/>
              <a:t> skills taught in lessons, short creative/research task for a foundation subject</a:t>
            </a:r>
          </a:p>
          <a:p>
            <a:endParaRPr lang="en-US" i="1" dirty="0"/>
          </a:p>
          <a:p>
            <a:pPr marL="0" indent="0">
              <a:buNone/>
            </a:pPr>
            <a:r>
              <a:rPr lang="en-US" b="1" dirty="0"/>
              <a:t>Homework will go out on a Friday and due back in by Thursday the following week.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F36B253-FE57-2EB8-3E36-94DE3D5A0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142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FD369-85F6-85AB-5281-2F39A2BA9E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AE69926D-B9F8-1DE0-DE0D-AADE0B112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Academics and Expectations: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 err="1">
                <a:solidFill>
                  <a:srgbClr val="0070C0"/>
                </a:solidFill>
              </a:rPr>
              <a:t>Behaviour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3C02DB9A-7264-F152-41B6-99DBB470AF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8638"/>
            <a:ext cx="10515600" cy="409691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/>
              <a:t>Policy</a:t>
            </a:r>
          </a:p>
          <a:p>
            <a:r>
              <a:rPr lang="en-US" dirty="0"/>
              <a:t>Designed to keep everyone safe, learning and ensure an inclusive learning environment for all our pupils</a:t>
            </a:r>
          </a:p>
          <a:p>
            <a:r>
              <a:rPr lang="en-US" dirty="0"/>
              <a:t>Three warnings given before a reflection</a:t>
            </a:r>
          </a:p>
          <a:p>
            <a:r>
              <a:rPr lang="en-US" dirty="0"/>
              <a:t>Two reflections within a half term will mean parents invited into school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Rewards</a:t>
            </a:r>
            <a:endParaRPr lang="en-US" i="1" dirty="0"/>
          </a:p>
          <a:p>
            <a:r>
              <a:rPr lang="en-US" i="1" dirty="0" err="1"/>
              <a:t>DoJo</a:t>
            </a:r>
            <a:r>
              <a:rPr lang="en-US" i="1" dirty="0"/>
              <a:t> points: </a:t>
            </a:r>
            <a:r>
              <a:rPr lang="en-US" dirty="0"/>
              <a:t>consistent number of points given by all members of staff for lovely manners, outstanding effort in a piece of work </a:t>
            </a:r>
            <a:r>
              <a:rPr lang="en-US" dirty="0" err="1"/>
              <a:t>etc</a:t>
            </a:r>
            <a:endParaRPr lang="en-US" i="1" dirty="0"/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4B1662-918B-6CF4-7331-53CA06752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0" y="0"/>
            <a:ext cx="7272760" cy="686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07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98DE1-B620-0AA9-811E-8C2FA85F9B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7C9DD69-3540-E4FA-FAE0-A291DC91C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DC631381-CD34-A698-2816-2E1275473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602571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Academics and Expectations: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Inclusion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1A57924-84BA-C298-C37B-D3DDF07B58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152891"/>
            <a:ext cx="11106872" cy="453727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b="1" dirty="0"/>
              <a:t>SEND:</a:t>
            </a:r>
          </a:p>
          <a:p>
            <a:pPr>
              <a:lnSpc>
                <a:spcPct val="170000"/>
              </a:lnSpc>
            </a:pPr>
            <a:r>
              <a:rPr lang="en-US" i="1" dirty="0"/>
              <a:t>Monitoring: </a:t>
            </a:r>
            <a:r>
              <a:rPr lang="en-US" dirty="0"/>
              <a:t>please discuss any concerns with class teachers initially</a:t>
            </a:r>
            <a:endParaRPr lang="en-US" i="1" dirty="0"/>
          </a:p>
          <a:p>
            <a:pPr>
              <a:lnSpc>
                <a:spcPct val="170000"/>
              </a:lnSpc>
            </a:pPr>
            <a:r>
              <a:rPr lang="en-US" i="1" dirty="0"/>
              <a:t>Further conversations: </a:t>
            </a:r>
            <a:r>
              <a:rPr lang="en-US" dirty="0"/>
              <a:t>sometimes a more in-depth conversation will be needed, this will be arranged directly with families</a:t>
            </a:r>
          </a:p>
          <a:p>
            <a:pPr>
              <a:lnSpc>
                <a:spcPct val="170000"/>
              </a:lnSpc>
            </a:pPr>
            <a:r>
              <a:rPr lang="en-US" i="1" dirty="0"/>
              <a:t>Referrals: </a:t>
            </a:r>
            <a:r>
              <a:rPr lang="en-US" dirty="0"/>
              <a:t>completed with information from home and school, currently long waiting lists, staff receive regular training on teaching approaches to foster inclusion</a:t>
            </a:r>
            <a:endParaRPr lang="en-US" i="1" dirty="0"/>
          </a:p>
          <a:p>
            <a:pPr>
              <a:lnSpc>
                <a:spcPct val="170000"/>
              </a:lnSpc>
            </a:pPr>
            <a:r>
              <a:rPr lang="en-US" i="1" dirty="0"/>
              <a:t>Pupil profiles: </a:t>
            </a:r>
            <a:r>
              <a:rPr lang="en-US" dirty="0"/>
              <a:t>reviewed three times per year, SMART targets set</a:t>
            </a:r>
            <a:endParaRPr lang="en-US" i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Environment:</a:t>
            </a:r>
            <a:endParaRPr lang="en-US" i="1" dirty="0"/>
          </a:p>
          <a:p>
            <a:r>
              <a:rPr lang="en-US" dirty="0"/>
              <a:t>What is necessary for some is good for all – we are aiming for calm, considered classrooms and corridors to celebrate and enable all children’s work</a:t>
            </a:r>
          </a:p>
        </p:txBody>
      </p:sp>
    </p:spTree>
    <p:extLst>
      <p:ext uri="{BB962C8B-B14F-4D97-AF65-F5344CB8AC3E}">
        <p14:creationId xmlns:p14="http://schemas.microsoft.com/office/powerpoint/2010/main" val="3422407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5F91F-ED2E-7D0F-70A6-CD5AED245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76F8BD1-D9D2-A91A-83E3-0AA539E37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3721F2F0-A6DE-4832-00C8-7B81D547C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4079453" cy="1325563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Communication: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Online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427F47D-3A55-17BD-E61B-1E7B414D40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Arbor and ClassDojo: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24FBACD8-CD33-03A3-7F1B-22AC4943E59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i="1" dirty="0"/>
              <a:t>Arbor: </a:t>
            </a:r>
          </a:p>
          <a:p>
            <a:r>
              <a:rPr lang="en-US" dirty="0"/>
              <a:t>Emails and in-app messages for updates and key dates for diaries. </a:t>
            </a:r>
          </a:p>
          <a:p>
            <a:r>
              <a:rPr lang="en-US" dirty="0"/>
              <a:t>Attendance information shared.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i="1" dirty="0"/>
              <a:t>Class Dojo:</a:t>
            </a:r>
          </a:p>
          <a:p>
            <a:r>
              <a:rPr lang="en-US" dirty="0"/>
              <a:t>One way broadcasting – messages are not monitored</a:t>
            </a:r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EAB39A-50D5-430D-24F0-5CB8A556EA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Instagram:</a:t>
            </a:r>
            <a:endParaRPr lang="en-US" i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4CA434-333A-9BCA-29C1-A3689A1D3FD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i="1" dirty="0"/>
              <a:t>@</a:t>
            </a:r>
            <a:r>
              <a:rPr lang="en-US" i="1" dirty="0" err="1"/>
              <a:t>ourladyandstphilomenas</a:t>
            </a:r>
            <a:r>
              <a:rPr lang="en-US" i="1" dirty="0"/>
              <a:t>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Useful information and reminders as well as pictures. </a:t>
            </a:r>
          </a:p>
          <a:p>
            <a:pPr marL="0" indent="0">
              <a:buNone/>
            </a:pPr>
            <a:r>
              <a:rPr lang="en-US" dirty="0"/>
              <a:t>Follow the QR code here: 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F1C0D4A-5749-6F9A-6E24-54452C3512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197" t="34764" r="9636" b="24554"/>
          <a:stretch>
            <a:fillRect/>
          </a:stretch>
        </p:blipFill>
        <p:spPr>
          <a:xfrm>
            <a:off x="7785733" y="4545344"/>
            <a:ext cx="1956122" cy="197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895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521A04-BE27-56FF-ADDB-AE2B4E0F46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A48AAD-5C8F-A7E0-9435-B510F7AC7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8F7175D6-564B-B731-EF06-558370084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solidFill>
                  <a:srgbClr val="0070C0"/>
                </a:solidFill>
              </a:rPr>
              <a:t>Communication:</a:t>
            </a:r>
            <a:br>
              <a:rPr lang="en-US" sz="3600" b="1" dirty="0">
                <a:solidFill>
                  <a:srgbClr val="0070C0"/>
                </a:solidFill>
              </a:rPr>
            </a:br>
            <a:r>
              <a:rPr lang="en-US" sz="3600" dirty="0">
                <a:solidFill>
                  <a:srgbClr val="0070C0"/>
                </a:solidFill>
              </a:rPr>
              <a:t>In-person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6125880-4380-3881-756B-50CF55AB1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i="1" dirty="0"/>
              <a:t>General: </a:t>
            </a:r>
          </a:p>
          <a:p>
            <a:r>
              <a:rPr lang="en-US" dirty="0"/>
              <a:t>Miss Sweeney and Miss Callaghan are happy to help you with general enquiries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i="1" dirty="0"/>
              <a:t>Class Teachers:</a:t>
            </a:r>
          </a:p>
          <a:p>
            <a:r>
              <a:rPr lang="en-US" dirty="0"/>
              <a:t>Request an appointment or call through the office</a:t>
            </a:r>
          </a:p>
          <a:p>
            <a:pPr marL="0" indent="0">
              <a:buNone/>
            </a:pP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6125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6D86C6-43B4-A491-F558-6C7A429757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24283CBA-9203-AA21-185C-7D1D519AB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675926" cy="1325563"/>
          </a:xfrm>
        </p:spPr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Key Actions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3818A699-D38B-20A3-D197-27EB80676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95959"/>
            <a:ext cx="10515600" cy="3781004"/>
          </a:xfrm>
        </p:spPr>
        <p:txBody>
          <a:bodyPr>
            <a:normAutofit/>
          </a:bodyPr>
          <a:lstStyle/>
          <a:p>
            <a:r>
              <a:rPr lang="en-US" b="1" dirty="0"/>
              <a:t>Medical Needs: </a:t>
            </a:r>
            <a:r>
              <a:rPr lang="en-US" dirty="0"/>
              <a:t>All medical forms must be completed and signed</a:t>
            </a:r>
          </a:p>
          <a:p>
            <a:endParaRPr lang="en-US" dirty="0"/>
          </a:p>
          <a:p>
            <a:r>
              <a:rPr lang="en-US" b="1" dirty="0"/>
              <a:t>Allergies: </a:t>
            </a:r>
            <a:r>
              <a:rPr lang="en-US" dirty="0"/>
              <a:t>Remember new Packed Lunch Policy; no cake, sweets or treats for birthdays; no tuck</a:t>
            </a:r>
          </a:p>
          <a:p>
            <a:endParaRPr lang="en-US" b="1" dirty="0"/>
          </a:p>
          <a:p>
            <a:r>
              <a:rPr lang="en-US" b="1" dirty="0"/>
              <a:t>Individual Healthcare Plan (IHP): </a:t>
            </a:r>
            <a:r>
              <a:rPr lang="en-US" dirty="0"/>
              <a:t>Needs to be completed for any child with an allergy</a:t>
            </a:r>
            <a:endParaRPr lang="en-US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500E340-6361-FB9E-8D1E-B45A7CBCAF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55"/>
          <a:stretch>
            <a:fillRect/>
          </a:stretch>
        </p:blipFill>
        <p:spPr>
          <a:xfrm>
            <a:off x="4919241" y="-11574"/>
            <a:ext cx="7272760" cy="686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034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</TotalTime>
  <Words>1055</Words>
  <Application>Microsoft Office PowerPoint</Application>
  <PresentationFormat>Widescreen</PresentationFormat>
  <Paragraphs>138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Aptos</vt:lpstr>
      <vt:lpstr>Aptos Display</vt:lpstr>
      <vt:lpstr>Arial</vt:lpstr>
      <vt:lpstr>Office Theme</vt:lpstr>
      <vt:lpstr>Welcome</vt:lpstr>
      <vt:lpstr>Year 2 Highlights</vt:lpstr>
      <vt:lpstr>Daily Routines: Attendance &amp; Punctuality</vt:lpstr>
      <vt:lpstr>Daily Routines: Packed Lunches</vt:lpstr>
      <vt:lpstr>Daily Routines: Weekly Timetable</vt:lpstr>
      <vt:lpstr>Daily Routines: Uniform</vt:lpstr>
      <vt:lpstr>Academics and Expectations: School</vt:lpstr>
      <vt:lpstr>Academics and Expectations: Reading</vt:lpstr>
      <vt:lpstr>Academics and Expectations: Spelling</vt:lpstr>
      <vt:lpstr>Academics and Expectations: Maths</vt:lpstr>
      <vt:lpstr>Academics and Expectations: Foundation Subjects</vt:lpstr>
      <vt:lpstr>Academics and Expectations: Assessment</vt:lpstr>
      <vt:lpstr>Academics and Expectations: Home</vt:lpstr>
      <vt:lpstr>Academics and Expectations: Behaviour</vt:lpstr>
      <vt:lpstr>Academics and Expectations: Inclusion</vt:lpstr>
      <vt:lpstr>Communication: Online</vt:lpstr>
      <vt:lpstr>Communication: In-person</vt:lpstr>
      <vt:lpstr>Key Actions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Megan Osborne</dc:creator>
  <cp:lastModifiedBy>Clodagh Watt</cp:lastModifiedBy>
  <cp:revision>5</cp:revision>
  <dcterms:created xsi:type="dcterms:W3CDTF">2026-09-09T19:26:00Z</dcterms:created>
  <dcterms:modified xsi:type="dcterms:W3CDTF">2026-09-29T07:20:02Z</dcterms:modified>
</cp:coreProperties>
</file>